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F73"/>
    <a:srgbClr val="E6A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37"/>
    <p:restoredTop sz="86488"/>
  </p:normalViewPr>
  <p:slideViewPr>
    <p:cSldViewPr snapToGrid="0">
      <p:cViewPr>
        <p:scale>
          <a:sx n="110" d="100"/>
          <a:sy n="110" d="100"/>
        </p:scale>
        <p:origin x="504" y="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992" y="1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B58D3-3A08-D94A-9131-73EA1863793E}" type="datetimeFigureOut">
              <a:rPr lang="en-US" smtClean="0"/>
              <a:t>7/2/24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0859B-E1F6-D74B-9CCC-5C4B5D2CE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032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10859B-E1F6-D74B-9CCC-5C4B5D2CEA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74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10859B-E1F6-D74B-9CCC-5C4B5D2CEA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590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B453E-0165-BA4F-848A-B918679C7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D46FD-0416-221C-7911-1B052DDBB8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2BA72-E73A-1054-DE5F-EB40FC2F2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AB23A-7028-A8BC-2379-3F050818E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949D1-120C-AFE1-E819-FEAA13F22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87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D7772-03BA-5E4C-0791-19487CE41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59FCDA-5D6B-0790-9B7D-8E194FBE1E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57DFA-8B2A-E2D9-1D26-F62A3CB0A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51016-8FC0-0FDB-830C-AF3ECD96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65482-65AF-D0B2-DCE4-174D55CD1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54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A2538E-81C9-8408-0A84-8F754CC72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A2E8E4-C55B-D3FB-B617-458FC9F74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E21D9-4194-5AFF-5E2D-E6D00DA9F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7167E-ED16-EE53-1CDE-CC60EC5D4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87AB2-1506-22D5-B644-9A3BFB0ED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52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D41FC-89B7-3CE7-9482-7FE3F9CD4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6656A-FD9D-050F-C4C2-897AF9122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1135B-2E36-DD87-F47D-58217A276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8C7CE-45C8-BBBF-E0D8-4DEAFFA50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AFF15-A05E-567F-A58C-B9A7A663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51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79E6D-89A2-D6FD-F59C-A746BAE2D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1AA3C-4FAB-4C6E-9523-0EAB75D1A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B7BB1-B2D8-7EE6-5B32-E98322199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24A2C-50F8-7A30-B87F-3C5184788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2BFAE-3397-A2C0-D30D-B9F8625BA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72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C298F-111C-7FFD-002B-BD47C0C3C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2B2D6-94C7-8045-C40A-4148741EDE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B0546D-582F-F45F-636C-F7B70B9F9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677BE6-753D-0DCB-42C4-9A8F119D8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47876E-25E5-40F9-55D3-A0FF2A1CE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1B2E3-6D1A-317B-967B-944684167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153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1B604-F0F9-BC07-AF59-709C29754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FF5A6-225F-9D58-7155-0388FA7A8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97127-D491-939E-D964-ED6B44EDD9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7A8D38-3C81-6E86-2D56-046D6066C5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343C12-B32A-22D5-A484-50FBCEEDA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DEFF4-2178-D183-3526-4C3538C82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07BAE8-4586-95C8-38B0-EB3570786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BCCCF0-7C1E-1C42-F264-DEF03B05A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609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43DD-2967-37E8-F011-1B358C8C1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1BBAE0-E70A-3205-1D44-7D3CDD026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4A935-AEAE-4E26-8DD3-2509192CE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E3B8A8-DA3B-907F-3708-B0B100F1B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3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081408-EB19-E752-288F-2825F93D8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43D3D5-9746-7973-BF8E-71AF9A0A7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5FD0B-5AA3-7E8A-8A15-94293B894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98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CE2A2-BEB0-726A-EAE9-5C24C303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DA4CA-A8E6-2638-D515-C808A9824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11064-A392-594A-6516-882A42A7C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9A130-B496-64D2-1309-CA0E1DD04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3B402-8EA3-05CD-29D7-A2DBF168A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FDF4A0-8700-0863-62A1-5261F31F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427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77BC1-F59D-EBF5-0DD9-5848CB3B1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6BC666-B8EF-5C99-BFD3-A841860991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0D3D7C-0939-7F39-CE77-50CE5365B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03924-9FA7-15BF-D699-436665330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1D171-2100-612D-636F-9B471F9C2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F99C80-ABFE-023B-E036-749B37888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09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9296B3-46AB-98BA-2D28-9E73C2373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07F0F-4759-047B-E4DC-200C40270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C4925-A904-8CB3-F488-CF597B2597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E0F60-F98E-E04E-8062-CC04F8BA2750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34DC35-29EB-7F2B-E99C-3D70797F48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28227-7A99-6BF9-E831-5CE10ED5C0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9C45A-0022-6841-BB94-7CC6C61AD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60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26" Type="http://schemas.openxmlformats.org/officeDocument/2006/relationships/image" Target="../media/image15.png"/><Relationship Id="rId3" Type="http://schemas.openxmlformats.org/officeDocument/2006/relationships/image" Target="../media/image1.png"/><Relationship Id="rId21" Type="http://schemas.microsoft.com/office/2007/relationships/hdphoto" Target="../media/hdphoto5.wdp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17" Type="http://schemas.openxmlformats.org/officeDocument/2006/relationships/image" Target="../media/image12.png"/><Relationship Id="rId25" Type="http://schemas.microsoft.com/office/2007/relationships/hdphoto" Target="../media/hdphoto8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microsoft.com/office/2007/relationships/hdphoto" Target="../media/hdphoto4.wdp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24" Type="http://schemas.openxmlformats.org/officeDocument/2006/relationships/image" Target="../media/image14.png"/><Relationship Id="rId5" Type="http://schemas.openxmlformats.org/officeDocument/2006/relationships/image" Target="../media/image2.png"/><Relationship Id="rId15" Type="http://schemas.openxmlformats.org/officeDocument/2006/relationships/image" Target="../media/image10.png"/><Relationship Id="rId23" Type="http://schemas.microsoft.com/office/2007/relationships/hdphoto" Target="../media/hdphoto7.wdp"/><Relationship Id="rId10" Type="http://schemas.openxmlformats.org/officeDocument/2006/relationships/image" Target="../media/image30.png"/><Relationship Id="rId19" Type="http://schemas.microsoft.com/office/2007/relationships/hdphoto" Target="../media/hdphoto3.wdp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openxmlformats.org/officeDocument/2006/relationships/image" Target="../media/image9.png"/><Relationship Id="rId22" Type="http://schemas.microsoft.com/office/2007/relationships/hdphoto" Target="../media/hdphoto6.wdp"/><Relationship Id="rId27" Type="http://schemas.microsoft.com/office/2007/relationships/hdphoto" Target="../media/hdphoto9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85B4EDE6-B134-267F-4F49-9B2E98655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1857" b="54113" l="3789" r="64818">
                        <a14:foregroundMark x1="12828" y1="19395" x2="13527" y2="23466"/>
                        <a14:foregroundMark x1="64860" y1="33755" x2="9081" y2="36754"/>
                        <a14:foregroundMark x1="10457" y1="29546" x2="11135" y2="36644"/>
                        <a14:foregroundMark x1="7811" y1="33205" x2="7811" y2="31417"/>
                        <a14:foregroundMark x1="4721" y1="39752" x2="8912" y2="49821"/>
                        <a14:foregroundMark x1="8912" y1="49821" x2="17909" y2="50014"/>
                        <a14:foregroundMark x1="17909" y1="50014" x2="21761" y2="54113"/>
                        <a14:foregroundMark x1="12595" y1="18514" x2="19539" y2="24429"/>
                        <a14:foregroundMark x1="20809" y1="20523" x2="19623" y2="22531"/>
                        <a14:foregroundMark x1="16279" y1="18624" x2="20131" y2="19312"/>
                        <a14:foregroundMark x1="15855" y1="16974" x2="15940" y2="19972"/>
                        <a14:foregroundMark x1="6520" y1="32875" x2="9441" y2="35213"/>
                        <a14:foregroundMark x1="3789" y1="44539" x2="6181" y2="46657"/>
                        <a14:foregroundMark x1="12172" y1="17854" x2="12595" y2="23851"/>
                        <a14:foregroundMark x1="17041" y1="17744" x2="21063" y2="18514"/>
                        <a14:foregroundMark x1="19094" y1="31417" x2="22269" y2="37772"/>
                        <a14:foregroundMark x1="21147" y1="28748" x2="24069" y2="39092"/>
                        <a14:foregroundMark x1="24069" y1="39092" x2="24069" y2="39422"/>
                        <a14:foregroundMark x1="22523" y1="32655" x2="20131" y2="33425"/>
                        <a14:foregroundMark x1="22862" y1="32545" x2="18586" y2="37084"/>
                        <a14:foregroundMark x1="24069" y1="35763" x2="23370" y2="35433"/>
                      </a14:backgroundRemoval>
                    </a14:imgEffect>
                  </a14:imgLayer>
                </a14:imgProps>
              </a:ext>
            </a:extLst>
          </a:blip>
          <a:srcRect l="3504" t="7199" r="72673" b="45776"/>
          <a:stretch/>
        </p:blipFill>
        <p:spPr>
          <a:xfrm>
            <a:off x="11363173" y="3507213"/>
            <a:ext cx="405318" cy="680209"/>
          </a:xfrm>
          <a:prstGeom prst="rect">
            <a:avLst/>
          </a:prstGeom>
        </p:spPr>
      </p:pic>
      <p:pic>
        <p:nvPicPr>
          <p:cNvPr id="29" name="Picture 28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8D49FEE8-4685-98BA-35F9-85508FD2FA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0" t="46188" r="43673" b="33269"/>
          <a:stretch/>
        </p:blipFill>
        <p:spPr>
          <a:xfrm>
            <a:off x="10577312" y="4720222"/>
            <a:ext cx="1614933" cy="962341"/>
          </a:xfrm>
          <a:prstGeom prst="rect">
            <a:avLst/>
          </a:prstGeom>
        </p:spPr>
      </p:pic>
      <p:pic>
        <p:nvPicPr>
          <p:cNvPr id="28" name="Picture 27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CA57B3B9-CAB8-B5C6-DBC7-5480186DFE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59156" b="68284"/>
          <a:stretch/>
        </p:blipFill>
        <p:spPr>
          <a:xfrm>
            <a:off x="10174144" y="2708389"/>
            <a:ext cx="561711" cy="71192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0152ACF-A86D-668E-379B-CFC26D61097F}"/>
                  </a:ext>
                </a:extLst>
              </p:cNvPr>
              <p:cNvSpPr txBox="1"/>
              <p:nvPr/>
            </p:nvSpPr>
            <p:spPr>
              <a:xfrm>
                <a:off x="363891" y="2698327"/>
                <a:ext cx="1512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Fecundity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0152ACF-A86D-668E-379B-CFC26D6109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891" y="2698327"/>
                <a:ext cx="1512594" cy="461665"/>
              </a:xfrm>
              <a:prstGeom prst="rect">
                <a:avLst/>
              </a:prstGeom>
              <a:blipFill>
                <a:blip r:embed="rId7"/>
                <a:stretch>
                  <a:fillRect l="-4167" b="-2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4B0DC3-F8B3-C49F-64C8-C4FA79840C34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 flipV="1">
            <a:off x="1876485" y="1255653"/>
            <a:ext cx="1469269" cy="1673507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rc 9">
            <a:extLst>
              <a:ext uri="{FF2B5EF4-FFF2-40B4-BE49-F238E27FC236}">
                <a16:creationId xmlns:a16="http://schemas.microsoft.com/office/drawing/2014/main" id="{88FC064B-70C0-02B0-0C1B-FAE27E2B1E68}"/>
              </a:ext>
            </a:extLst>
          </p:cNvPr>
          <p:cNvSpPr/>
          <p:nvPr/>
        </p:nvSpPr>
        <p:spPr>
          <a:xfrm rot="20700559">
            <a:off x="343760" y="2012026"/>
            <a:ext cx="914400" cy="914400"/>
          </a:xfrm>
          <a:prstGeom prst="arc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D9D2CAA-7707-63C4-80A5-7ED688F8D318}"/>
              </a:ext>
            </a:extLst>
          </p:cNvPr>
          <p:cNvCxnSpPr>
            <a:cxnSpLocks/>
            <a:stCxn id="7" idx="3"/>
            <a:endCxn id="15" idx="1"/>
          </p:cNvCxnSpPr>
          <p:nvPr/>
        </p:nvCxnSpPr>
        <p:spPr>
          <a:xfrm>
            <a:off x="1876485" y="2929160"/>
            <a:ext cx="1495122" cy="1126054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F49701B-F559-1D8A-577F-4C81C360E133}"/>
              </a:ext>
            </a:extLst>
          </p:cNvPr>
          <p:cNvSpPr txBox="1"/>
          <p:nvPr/>
        </p:nvSpPr>
        <p:spPr>
          <a:xfrm>
            <a:off x="3345754" y="1055598"/>
            <a:ext cx="17061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Self-regulation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0644DD-4060-1B1F-F56D-A24BB228AA2D}"/>
              </a:ext>
            </a:extLst>
          </p:cNvPr>
          <p:cNvSpPr txBox="1"/>
          <p:nvPr/>
        </p:nvSpPr>
        <p:spPr>
          <a:xfrm>
            <a:off x="3371607" y="3701271"/>
            <a:ext cx="22193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Within and across </a:t>
            </a:r>
          </a:p>
          <a:p>
            <a:r>
              <a:rPr lang="en-US" sz="2000" dirty="0"/>
              <a:t>trophic levels effect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2924FF-B844-4871-1867-CF27D9A94F9A}"/>
              </a:ext>
            </a:extLst>
          </p:cNvPr>
          <p:cNvCxnSpPr>
            <a:cxnSpLocks/>
            <a:stCxn id="14" idx="3"/>
            <a:endCxn id="25" idx="1"/>
          </p:cNvCxnSpPr>
          <p:nvPr/>
        </p:nvCxnSpPr>
        <p:spPr>
          <a:xfrm flipV="1">
            <a:off x="5051862" y="609838"/>
            <a:ext cx="509694" cy="645815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66BD6DE-F283-BDAF-235D-7F4E629ED54C}"/>
                  </a:ext>
                </a:extLst>
              </p:cNvPr>
              <p:cNvSpPr txBox="1"/>
              <p:nvPr/>
            </p:nvSpPr>
            <p:spPr>
              <a:xfrm>
                <a:off x="5561556" y="379005"/>
                <a:ext cx="243733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Intrinsic fecundity: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66BD6DE-F283-BDAF-235D-7F4E629ED5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1556" y="379005"/>
                <a:ext cx="2437334" cy="461665"/>
              </a:xfrm>
              <a:prstGeom prst="rect">
                <a:avLst/>
              </a:prstGeom>
              <a:blipFill>
                <a:blip r:embed="rId8"/>
                <a:stretch>
                  <a:fillRect l="-2591"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190CD7F-B6D8-7133-39E4-B8F2D4FB595F}"/>
              </a:ext>
            </a:extLst>
          </p:cNvPr>
          <p:cNvCxnSpPr>
            <a:cxnSpLocks/>
            <a:stCxn id="14" idx="3"/>
            <a:endCxn id="30" idx="1"/>
          </p:cNvCxnSpPr>
          <p:nvPr/>
        </p:nvCxnSpPr>
        <p:spPr>
          <a:xfrm>
            <a:off x="5051862" y="1255653"/>
            <a:ext cx="509694" cy="699839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FAE8B2A-115A-6549-EE83-567EED69324E}"/>
                  </a:ext>
                </a:extLst>
              </p:cNvPr>
              <p:cNvSpPr txBox="1"/>
              <p:nvPr/>
            </p:nvSpPr>
            <p:spPr>
              <a:xfrm>
                <a:off x="5561556" y="1724659"/>
                <a:ext cx="313662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Intraspecific interaction: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𝑖𝑖</m:t>
                        </m:r>
                      </m:sub>
                    </m:sSub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FAE8B2A-115A-6549-EE83-567EED693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1556" y="1724659"/>
                <a:ext cx="3136628" cy="461665"/>
              </a:xfrm>
              <a:prstGeom prst="rect">
                <a:avLst/>
              </a:prstGeom>
              <a:blipFill>
                <a:blip r:embed="rId9"/>
                <a:stretch>
                  <a:fillRect l="-2016"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Oval 32">
            <a:extLst>
              <a:ext uri="{FF2B5EF4-FFF2-40B4-BE49-F238E27FC236}">
                <a16:creationId xmlns:a16="http://schemas.microsoft.com/office/drawing/2014/main" id="{758545DC-D9B8-ECC6-8609-E73D26F5F7BC}"/>
              </a:ext>
            </a:extLst>
          </p:cNvPr>
          <p:cNvSpPr/>
          <p:nvPr/>
        </p:nvSpPr>
        <p:spPr>
          <a:xfrm>
            <a:off x="8034885" y="534981"/>
            <a:ext cx="1299563" cy="620909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312819B-39F3-6A23-B303-09E917BBDACD}"/>
              </a:ext>
            </a:extLst>
          </p:cNvPr>
          <p:cNvSpPr/>
          <p:nvPr/>
        </p:nvSpPr>
        <p:spPr>
          <a:xfrm>
            <a:off x="8726216" y="1749623"/>
            <a:ext cx="1299563" cy="620909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CF45B9E-4645-5497-5596-A47C2618FB0A}"/>
              </a:ext>
            </a:extLst>
          </p:cNvPr>
          <p:cNvCxnSpPr>
            <a:cxnSpLocks/>
            <a:stCxn id="15" idx="3"/>
            <a:endCxn id="43" idx="1"/>
          </p:cNvCxnSpPr>
          <p:nvPr/>
        </p:nvCxnSpPr>
        <p:spPr>
          <a:xfrm flipV="1">
            <a:off x="5590978" y="2913262"/>
            <a:ext cx="435663" cy="1141952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34D6A94-572D-0939-EE8A-65BF7B4CCA46}"/>
              </a:ext>
            </a:extLst>
          </p:cNvPr>
          <p:cNvCxnSpPr>
            <a:cxnSpLocks/>
            <a:stCxn id="15" idx="3"/>
            <a:endCxn id="44" idx="1"/>
          </p:cNvCxnSpPr>
          <p:nvPr/>
        </p:nvCxnSpPr>
        <p:spPr>
          <a:xfrm>
            <a:off x="5590978" y="4055214"/>
            <a:ext cx="365643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47FEA17-FA8E-74E5-C73E-3F9750698DE2}"/>
              </a:ext>
            </a:extLst>
          </p:cNvPr>
          <p:cNvCxnSpPr>
            <a:cxnSpLocks/>
            <a:stCxn id="15" idx="3"/>
            <a:endCxn id="45" idx="1"/>
          </p:cNvCxnSpPr>
          <p:nvPr/>
        </p:nvCxnSpPr>
        <p:spPr>
          <a:xfrm>
            <a:off x="5590978" y="4055214"/>
            <a:ext cx="468193" cy="1122138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0D8132C-1B36-7608-1B39-3A52359ED047}"/>
              </a:ext>
            </a:extLst>
          </p:cNvPr>
          <p:cNvSpPr txBox="1"/>
          <p:nvPr/>
        </p:nvSpPr>
        <p:spPr>
          <a:xfrm>
            <a:off x="6026641" y="2713207"/>
            <a:ext cx="1189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Pollinator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E6BAB8-8668-FE6F-5634-2CDAEDEA460F}"/>
              </a:ext>
            </a:extLst>
          </p:cNvPr>
          <p:cNvSpPr txBox="1"/>
          <p:nvPr/>
        </p:nvSpPr>
        <p:spPr>
          <a:xfrm>
            <a:off x="5956621" y="3855159"/>
            <a:ext cx="1333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Plant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44E3D0-C261-4748-D0E6-7453150262BB}"/>
              </a:ext>
            </a:extLst>
          </p:cNvPr>
          <p:cNvSpPr txBox="1"/>
          <p:nvPr/>
        </p:nvSpPr>
        <p:spPr>
          <a:xfrm>
            <a:off x="6059171" y="4977297"/>
            <a:ext cx="13009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Herbivore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B04EAF8-E0EC-5ADF-67D0-52C6BF7853D0}"/>
              </a:ext>
            </a:extLst>
          </p:cNvPr>
          <p:cNvCxnSpPr>
            <a:cxnSpLocks/>
            <a:stCxn id="43" idx="3"/>
            <a:endCxn id="60" idx="1"/>
          </p:cNvCxnSpPr>
          <p:nvPr/>
        </p:nvCxnSpPr>
        <p:spPr>
          <a:xfrm>
            <a:off x="7216006" y="2913262"/>
            <a:ext cx="1078131" cy="902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559FE593-FD66-1BFE-B5DD-172C6D584027}"/>
                  </a:ext>
                </a:extLst>
              </p:cNvPr>
              <p:cNvSpPr txBox="1"/>
              <p:nvPr/>
            </p:nvSpPr>
            <p:spPr>
              <a:xfrm>
                <a:off x="8294137" y="2683338"/>
                <a:ext cx="2037929" cy="477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𝑃𝑜𝑙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 , </m:t>
                      </m:r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𝑃𝑜𝑙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𝑖𝑙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559FE593-FD66-1BFE-B5DD-172C6D5840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4137" y="2683338"/>
                <a:ext cx="2037929" cy="477888"/>
              </a:xfrm>
              <a:prstGeom prst="rect">
                <a:avLst/>
              </a:prstGeom>
              <a:blipFill>
                <a:blip r:embed="rId10"/>
                <a:stretch>
                  <a:fillRect t="-2564" r="-1242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07D4B55-9CCF-F0A7-49AB-A240D753FEA2}"/>
              </a:ext>
            </a:extLst>
          </p:cNvPr>
          <p:cNvCxnSpPr>
            <a:cxnSpLocks/>
            <a:stCxn id="44" idx="3"/>
            <a:endCxn id="64" idx="1"/>
          </p:cNvCxnSpPr>
          <p:nvPr/>
        </p:nvCxnSpPr>
        <p:spPr>
          <a:xfrm flipV="1">
            <a:off x="7290062" y="4053502"/>
            <a:ext cx="1027892" cy="1712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D2F41E5-3390-2B0D-F095-4548BCA3F28C}"/>
                  </a:ext>
                </a:extLst>
              </p:cNvPr>
              <p:cNvSpPr txBox="1"/>
              <p:nvPr/>
            </p:nvSpPr>
            <p:spPr>
              <a:xfrm>
                <a:off x="8317954" y="3793623"/>
                <a:ext cx="1367860" cy="519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, </m:t>
                      </m:r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, </m:t>
                      </m:r>
                      <m:acc>
                        <m:accPr>
                          <m:chr m:val="̂"/>
                          <m:ctrlPr>
                            <a:rPr lang="en-AU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AU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𝑃𝑙𝑡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D2F41E5-3390-2B0D-F095-4548BCA3F2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7954" y="3793623"/>
                <a:ext cx="1367860" cy="519758"/>
              </a:xfrm>
              <a:prstGeom prst="rect">
                <a:avLst/>
              </a:prstGeom>
              <a:blipFill>
                <a:blip r:embed="rId11"/>
                <a:stretch>
                  <a:fillRect t="-7143" r="-53211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059AA1A-9F2A-97C6-9153-6EAA486E364C}"/>
              </a:ext>
            </a:extLst>
          </p:cNvPr>
          <p:cNvCxnSpPr>
            <a:cxnSpLocks/>
            <a:stCxn id="45" idx="3"/>
            <a:endCxn id="70" idx="1"/>
          </p:cNvCxnSpPr>
          <p:nvPr/>
        </p:nvCxnSpPr>
        <p:spPr>
          <a:xfrm flipV="1">
            <a:off x="7360082" y="5172304"/>
            <a:ext cx="991722" cy="5048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D7BAC0F4-4B6B-F8AD-9111-2C4602C87CC1}"/>
                  </a:ext>
                </a:extLst>
              </p:cNvPr>
              <p:cNvSpPr txBox="1"/>
              <p:nvPr/>
            </p:nvSpPr>
            <p:spPr>
              <a:xfrm>
                <a:off x="8351804" y="4933360"/>
                <a:ext cx="1015203" cy="477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𝐻𝑒𝑟𝑏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, </m:t>
                      </m:r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𝐻𝑒𝑟𝑏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𝑖𝑚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D7BAC0F4-4B6B-F8AD-9111-2C4602C87C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1804" y="4933360"/>
                <a:ext cx="1015203" cy="477888"/>
              </a:xfrm>
              <a:prstGeom prst="rect">
                <a:avLst/>
              </a:prstGeom>
              <a:blipFill>
                <a:blip r:embed="rId12"/>
                <a:stretch>
                  <a:fillRect t="-2564" r="-138272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8" name="Freeform 77">
            <a:extLst>
              <a:ext uri="{FF2B5EF4-FFF2-40B4-BE49-F238E27FC236}">
                <a16:creationId xmlns:a16="http://schemas.microsoft.com/office/drawing/2014/main" id="{F6592990-91A5-DC2C-E3B8-FE9750A7704F}"/>
              </a:ext>
            </a:extLst>
          </p:cNvPr>
          <p:cNvSpPr/>
          <p:nvPr/>
        </p:nvSpPr>
        <p:spPr>
          <a:xfrm>
            <a:off x="10354964" y="2616872"/>
            <a:ext cx="852819" cy="490637"/>
          </a:xfrm>
          <a:custGeom>
            <a:avLst/>
            <a:gdLst>
              <a:gd name="connsiteX0" fmla="*/ 581357 w 852819"/>
              <a:gd name="connsiteY0" fmla="*/ 490637 h 490637"/>
              <a:gd name="connsiteX1" fmla="*/ 352757 w 852819"/>
              <a:gd name="connsiteY1" fmla="*/ 304900 h 490637"/>
              <a:gd name="connsiteX2" fmla="*/ 224169 w 852819"/>
              <a:gd name="connsiteY2" fmla="*/ 290612 h 490637"/>
              <a:gd name="connsiteX3" fmla="*/ 309894 w 852819"/>
              <a:gd name="connsiteY3" fmla="*/ 404912 h 490637"/>
              <a:gd name="connsiteX4" fmla="*/ 438482 w 852819"/>
              <a:gd name="connsiteY4" fmla="*/ 190600 h 490637"/>
              <a:gd name="connsiteX5" fmla="*/ 238457 w 852819"/>
              <a:gd name="connsiteY5" fmla="*/ 90587 h 490637"/>
              <a:gd name="connsiteX6" fmla="*/ 9857 w 852819"/>
              <a:gd name="connsiteY6" fmla="*/ 219175 h 490637"/>
              <a:gd name="connsiteX7" fmla="*/ 38432 w 852819"/>
              <a:gd name="connsiteY7" fmla="*/ 333475 h 490637"/>
              <a:gd name="connsiteX8" fmla="*/ 124157 w 852819"/>
              <a:gd name="connsiteY8" fmla="*/ 262037 h 490637"/>
              <a:gd name="connsiteX9" fmla="*/ 267032 w 852819"/>
              <a:gd name="connsiteY9" fmla="*/ 19150 h 490637"/>
              <a:gd name="connsiteX10" fmla="*/ 852819 w 852819"/>
              <a:gd name="connsiteY10" fmla="*/ 33437 h 490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52819" h="490637">
                <a:moveTo>
                  <a:pt x="581357" y="490637"/>
                </a:moveTo>
                <a:cubicBezTo>
                  <a:pt x="496822" y="414437"/>
                  <a:pt x="412288" y="338237"/>
                  <a:pt x="352757" y="304900"/>
                </a:cubicBezTo>
                <a:cubicBezTo>
                  <a:pt x="293226" y="271563"/>
                  <a:pt x="231313" y="273943"/>
                  <a:pt x="224169" y="290612"/>
                </a:cubicBezTo>
                <a:cubicBezTo>
                  <a:pt x="217025" y="307281"/>
                  <a:pt x="274175" y="421581"/>
                  <a:pt x="309894" y="404912"/>
                </a:cubicBezTo>
                <a:cubicBezTo>
                  <a:pt x="345613" y="388243"/>
                  <a:pt x="450388" y="242987"/>
                  <a:pt x="438482" y="190600"/>
                </a:cubicBezTo>
                <a:cubicBezTo>
                  <a:pt x="426576" y="138213"/>
                  <a:pt x="309894" y="85824"/>
                  <a:pt x="238457" y="90587"/>
                </a:cubicBezTo>
                <a:cubicBezTo>
                  <a:pt x="167019" y="95349"/>
                  <a:pt x="43194" y="178694"/>
                  <a:pt x="9857" y="219175"/>
                </a:cubicBezTo>
                <a:cubicBezTo>
                  <a:pt x="-23481" y="259656"/>
                  <a:pt x="38432" y="333475"/>
                  <a:pt x="38432" y="333475"/>
                </a:cubicBezTo>
                <a:cubicBezTo>
                  <a:pt x="57482" y="340619"/>
                  <a:pt x="86057" y="314424"/>
                  <a:pt x="124157" y="262037"/>
                </a:cubicBezTo>
                <a:cubicBezTo>
                  <a:pt x="162257" y="209650"/>
                  <a:pt x="145588" y="57250"/>
                  <a:pt x="267032" y="19150"/>
                </a:cubicBezTo>
                <a:cubicBezTo>
                  <a:pt x="388476" y="-18950"/>
                  <a:pt x="620647" y="7243"/>
                  <a:pt x="852819" y="33437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60872CA6-D726-2165-DE9B-9CC1A0985373}"/>
              </a:ext>
            </a:extLst>
          </p:cNvPr>
          <p:cNvSpPr/>
          <p:nvPr/>
        </p:nvSpPr>
        <p:spPr>
          <a:xfrm>
            <a:off x="10565082" y="3858375"/>
            <a:ext cx="1299563" cy="620909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F90407AC-DECB-9E85-6787-EA02455E5219}"/>
                  </a:ext>
                </a:extLst>
              </p:cNvPr>
              <p:cNvSpPr txBox="1"/>
              <p:nvPr/>
            </p:nvSpPr>
            <p:spPr>
              <a:xfrm>
                <a:off x="188668" y="4281787"/>
                <a:ext cx="5610217" cy="2191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sz="2000" i="1" dirty="0">
                    <a:latin typeface="Cambria Math" panose="02040503050406030204" pitchFamily="18" charset="0"/>
                  </a:rPr>
                  <a:t> </a:t>
                </a:r>
                <a:r>
                  <a:rPr lang="en-AU" dirty="0">
                    <a:latin typeface="Cambria Math" panose="02040503050406030204" pitchFamily="18" charset="0"/>
                  </a:rPr>
                  <a:t>= plant group, </a:t>
                </a:r>
                <a14:m>
                  <m:oMath xmlns:m="http://schemas.openxmlformats.org/officeDocument/2006/math">
                    <m:r>
                      <a:rPr lang="en-AU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AU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AU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AU" i="1" dirty="0">
                    <a:latin typeface="Cambria Math" panose="02040503050406030204" pitchFamily="18" charset="0"/>
                  </a:rPr>
                  <a:t> </a:t>
                </a:r>
                <a:endParaRPr lang="en-AU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AU" dirty="0">
                    <a:latin typeface="Cambria Math" panose="02040503050406030204" pitchFamily="18" charset="0"/>
                  </a:rPr>
                  <a:t> = floral visitor group</a:t>
                </a:r>
              </a:p>
              <a:p>
                <a14:m>
                  <m:oMath xmlns:m="http://schemas.openxmlformats.org/officeDocument/2006/math">
                    <m:r>
                      <a:rPr lang="en-AU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AU" dirty="0">
                    <a:latin typeface="Cambria Math" panose="02040503050406030204" pitchFamily="18" charset="0"/>
                  </a:rPr>
                  <a:t> = herbivore group</a:t>
                </a:r>
              </a:p>
              <a:p>
                <a14:m>
                  <m:oMath xmlns:m="http://schemas.openxmlformats.org/officeDocument/2006/math"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AU" b="0" i="1" dirty="0">
                    <a:latin typeface="Cambria Math" panose="02040503050406030204" pitchFamily="18" charset="0"/>
                  </a:rPr>
                  <a:t> </a:t>
                </a:r>
                <a:r>
                  <a:rPr lang="en-AU" dirty="0">
                    <a:latin typeface="Cambria Math" panose="02040503050406030204" pitchFamily="18" charset="0"/>
                  </a:rPr>
                  <a:t>= direct effect on the focal </a:t>
                </a:r>
              </a:p>
              <a:p>
                <a14:m>
                  <m:oMath xmlns:m="http://schemas.openxmlformats.org/officeDocument/2006/math">
                    <m:r>
                      <a:rPr lang="en-AU" sz="20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AU" b="0" i="1" dirty="0">
                    <a:latin typeface="Cambria Math" panose="02040503050406030204" pitchFamily="18" charset="0"/>
                  </a:rPr>
                  <a:t> </a:t>
                </a:r>
                <a:r>
                  <a:rPr lang="en-AU" dirty="0">
                    <a:latin typeface="Cambria Math" panose="02040503050406030204" pitchFamily="18" charset="0"/>
                  </a:rPr>
                  <a:t>= effect on a pairwise plant interaction (e.g. HOI)</a:t>
                </a:r>
                <a:endParaRPr lang="en-AU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AU" sz="20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2000" b="0" i="1" smtClean="0">
                            <a:latin typeface="Cambria Math" panose="02040503050406030204" pitchFamily="18" charset="0"/>
                          </a:rPr>
                          <m:t>𝑝𝑎𝑟𝑎𝑚𝑒𝑡𝑒𝑟</m:t>
                        </m:r>
                      </m:e>
                    </m:acc>
                  </m:oMath>
                </a14:m>
                <a:r>
                  <a:rPr lang="en-US" sz="2000" dirty="0"/>
                  <a:t> </a:t>
                </a:r>
                <a:r>
                  <a:rPr lang="en-US" dirty="0"/>
                  <a:t>= trophic generic </a:t>
                </a:r>
                <a:r>
                  <a:rPr lang="en-AU" dirty="0"/>
                  <a:t>effect on </a:t>
                </a:r>
                <a:r>
                  <a:rPr lang="en-US" dirty="0"/>
                  <a:t>the focal species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2000" b="0" i="1" smtClean="0">
                            <a:latin typeface="Cambria Math" panose="02040503050406030204" pitchFamily="18" charset="0"/>
                          </a:rPr>
                          <m:t>𝑝𝑎𝑟𝑎𝑚𝑒𝑡𝑒𝑟</m:t>
                        </m:r>
                      </m:e>
                    </m:acc>
                  </m:oMath>
                </a14:m>
                <a:r>
                  <a:rPr lang="en-US" dirty="0"/>
                  <a:t> = group-specific effect on the focal species</a:t>
                </a:r>
              </a:p>
            </p:txBody>
          </p:sp>
        </mc:Choice>
        <mc:Fallback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F90407AC-DECB-9E85-6787-EA02455E52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668" y="4281787"/>
                <a:ext cx="5610217" cy="2191241"/>
              </a:xfrm>
              <a:prstGeom prst="rect">
                <a:avLst/>
              </a:prstGeom>
              <a:blipFill>
                <a:blip r:embed="rId13"/>
                <a:stretch>
                  <a:fillRect l="-451" b="-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CB219AF7-466B-1697-3AA7-80C7A05E9FA8}"/>
                  </a:ext>
                </a:extLst>
              </p:cNvPr>
              <p:cNvSpPr txBox="1"/>
              <p:nvPr/>
            </p:nvSpPr>
            <p:spPr>
              <a:xfrm>
                <a:off x="8317954" y="3222917"/>
                <a:ext cx="561711" cy="519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𝑃𝑜𝑙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𝑖𝑗𝑙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CB219AF7-466B-1697-3AA7-80C7A05E9F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7954" y="3222917"/>
                <a:ext cx="561711" cy="519758"/>
              </a:xfrm>
              <a:prstGeom prst="rect">
                <a:avLst/>
              </a:prstGeom>
              <a:blipFill>
                <a:blip r:embed="rId14"/>
                <a:stretch>
                  <a:fillRect l="-8696" t="-4762" r="-102174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25D71E78-93B6-0D3C-C3CD-8C45562520BC}"/>
                  </a:ext>
                </a:extLst>
              </p:cNvPr>
              <p:cNvSpPr txBox="1"/>
              <p:nvPr/>
            </p:nvSpPr>
            <p:spPr>
              <a:xfrm>
                <a:off x="8326012" y="4367711"/>
                <a:ext cx="561711" cy="519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𝐻𝑒𝑟𝑏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𝑖𝑗h</m:t>
                              </m:r>
                            </m:sub>
                          </m:sSub>
                        </m:e>
                      </m:acc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25D71E78-93B6-0D3C-C3CD-8C45562520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6012" y="4367711"/>
                <a:ext cx="561711" cy="519758"/>
              </a:xfrm>
              <a:prstGeom prst="rect">
                <a:avLst/>
              </a:prstGeom>
              <a:blipFill>
                <a:blip r:embed="rId15"/>
                <a:stretch>
                  <a:fillRect l="-8889" t="-7143" r="-148889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1" name="Right Brace 140">
            <a:extLst>
              <a:ext uri="{FF2B5EF4-FFF2-40B4-BE49-F238E27FC236}">
                <a16:creationId xmlns:a16="http://schemas.microsoft.com/office/drawing/2014/main" id="{2B13B52F-A646-A738-A737-C40A53502DED}"/>
              </a:ext>
            </a:extLst>
          </p:cNvPr>
          <p:cNvSpPr/>
          <p:nvPr/>
        </p:nvSpPr>
        <p:spPr>
          <a:xfrm>
            <a:off x="7805686" y="2922282"/>
            <a:ext cx="561711" cy="1132249"/>
          </a:xfrm>
          <a:prstGeom prst="rightBrace">
            <a:avLst>
              <a:gd name="adj1" fmla="val 49030"/>
              <a:gd name="adj2" fmla="val 51352"/>
            </a:avLst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9E9B061E-36D7-6355-8E97-4B4AB8A78E3A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b="11945"/>
          <a:stretch/>
        </p:blipFill>
        <p:spPr>
          <a:xfrm rot="1692493">
            <a:off x="11146256" y="2437421"/>
            <a:ext cx="556326" cy="489872"/>
          </a:xfrm>
          <a:prstGeom prst="rect">
            <a:avLst/>
          </a:prstGeom>
        </p:spPr>
      </p:pic>
      <p:pic>
        <p:nvPicPr>
          <p:cNvPr id="17" name="Picture 1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B47C1E1-616C-30C5-4ECD-3B7AD84A5D13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b="35657"/>
          <a:stretch/>
        </p:blipFill>
        <p:spPr>
          <a:xfrm rot="20430525">
            <a:off x="10463069" y="4639292"/>
            <a:ext cx="870480" cy="626304"/>
          </a:xfrm>
          <a:prstGeom prst="rect">
            <a:avLst/>
          </a:prstGeom>
        </p:spPr>
      </p:pic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E1880B4-C67A-C76E-26CF-E362853F875A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1" b="15799"/>
          <a:stretch/>
        </p:blipFill>
        <p:spPr>
          <a:xfrm flipH="1">
            <a:off x="1091673" y="1978643"/>
            <a:ext cx="668938" cy="563253"/>
          </a:xfrm>
          <a:prstGeom prst="rect">
            <a:avLst/>
          </a:prstGeom>
        </p:spPr>
      </p:pic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DC76633-B8C6-EC23-E7B3-342D094641EF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1" b="15799"/>
          <a:stretch/>
        </p:blipFill>
        <p:spPr>
          <a:xfrm flipH="1">
            <a:off x="1226267" y="1803628"/>
            <a:ext cx="668938" cy="563253"/>
          </a:xfrm>
          <a:prstGeom prst="rect">
            <a:avLst/>
          </a:prstGeom>
        </p:spPr>
      </p:pic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31EB543-6731-2B3A-E388-36BA3620FB04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1" b="16498"/>
          <a:stretch/>
        </p:blipFill>
        <p:spPr>
          <a:xfrm flipH="1">
            <a:off x="1399086" y="2024324"/>
            <a:ext cx="668938" cy="558578"/>
          </a:xfrm>
          <a:prstGeom prst="rect">
            <a:avLst/>
          </a:prstGeom>
        </p:spPr>
      </p:pic>
      <p:pic>
        <p:nvPicPr>
          <p:cNvPr id="18" name="Picture 17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1B313234-F90C-1187-034B-E7E25C5A73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601" t="16829" r="44623" b="34234"/>
          <a:stretch/>
        </p:blipFill>
        <p:spPr>
          <a:xfrm>
            <a:off x="29059" y="1564931"/>
            <a:ext cx="923186" cy="1348331"/>
          </a:xfrm>
          <a:prstGeom prst="rect">
            <a:avLst/>
          </a:prstGeom>
        </p:spPr>
      </p:pic>
      <p:pic>
        <p:nvPicPr>
          <p:cNvPr id="19" name="Picture 18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583C5B21-AEE3-276F-021D-42D7F23AD2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8332360" y="71641"/>
            <a:ext cx="664999" cy="954484"/>
          </a:xfrm>
          <a:prstGeom prst="rect">
            <a:avLst/>
          </a:prstGeom>
        </p:spPr>
      </p:pic>
      <p:pic>
        <p:nvPicPr>
          <p:cNvPr id="20" name="Picture 19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6E42DDC8-0DAB-BC72-4604-262C7C740F1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9034507" y="1241032"/>
            <a:ext cx="664999" cy="954484"/>
          </a:xfrm>
          <a:prstGeom prst="rect">
            <a:avLst/>
          </a:prstGeom>
        </p:spPr>
      </p:pic>
      <p:pic>
        <p:nvPicPr>
          <p:cNvPr id="21" name="Picture 20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4722BE70-FFBA-347A-4376-61F80998F8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8720577" y="1403979"/>
            <a:ext cx="454689" cy="652623"/>
          </a:xfrm>
          <a:prstGeom prst="rect">
            <a:avLst/>
          </a:prstGeom>
        </p:spPr>
      </p:pic>
      <p:pic>
        <p:nvPicPr>
          <p:cNvPr id="22" name="Picture 21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5CB732E8-0341-E845-7220-BA509DA2D8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9111058" y="1701587"/>
            <a:ext cx="454689" cy="652623"/>
          </a:xfrm>
          <a:prstGeom prst="rect">
            <a:avLst/>
          </a:prstGeom>
        </p:spPr>
      </p:pic>
      <p:pic>
        <p:nvPicPr>
          <p:cNvPr id="23" name="Picture 22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9181E3F0-4F72-4CCB-473D-90F47C9225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9571090" y="1520747"/>
            <a:ext cx="454689" cy="652623"/>
          </a:xfrm>
          <a:prstGeom prst="rect">
            <a:avLst/>
          </a:prstGeom>
        </p:spPr>
      </p:pic>
      <p:pic>
        <p:nvPicPr>
          <p:cNvPr id="47" name="Picture 46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5972FCD9-F1AD-C689-A365-1298E3AEBD88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grayscl/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3439" b="49959" l="58573" r="79213">
                        <a14:foregroundMark x1="67316" y1="3549" x2="69475" y2="5557"/>
                        <a14:foregroundMark x1="61685" y1="15241" x2="65453" y2="18349"/>
                        <a14:foregroundMark x1="67062" y1="3439" x2="67062" y2="7785"/>
                      </a14:backgroundRemoval>
                    </a14:imgEffect>
                  </a14:imgLayer>
                </a14:imgProps>
              </a:ext>
            </a:extLst>
          </a:blip>
          <a:srcRect l="56021" t="-1" r="18203" b="44452"/>
          <a:stretch/>
        </p:blipFill>
        <p:spPr>
          <a:xfrm>
            <a:off x="10460612" y="3516797"/>
            <a:ext cx="566870" cy="939735"/>
          </a:xfrm>
          <a:prstGeom prst="rect">
            <a:avLst/>
          </a:prstGeom>
        </p:spPr>
      </p:pic>
      <p:pic>
        <p:nvPicPr>
          <p:cNvPr id="2" name="Picture 1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D2D0D4DA-5A32-8DC4-EBF3-84F522DE129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5488" b="64457" l="31520" r="53768">
                        <a14:foregroundMark x1="53810" y1="52682" x2="50191" y2="51774"/>
                        <a14:foregroundMark x1="53726" y1="51774" x2="53726" y2="52462"/>
                        <a14:foregroundMark x1="31583" y1="55681" x2="34399" y2="58680"/>
                        <a14:foregroundMark x1="44877" y1="56726" x2="48857" y2="62613"/>
                        <a14:foregroundMark x1="50720" y1="64457" x2="49746" y2="64209"/>
                        <a14:foregroundMark x1="34674" y1="18707" x2="34674" y2="16616"/>
                        <a14:foregroundMark x1="37870" y1="17662" x2="37955" y2="15818"/>
                        <a14:foregroundMark x1="35394" y1="16286" x2="35563" y2="15708"/>
                        <a14:foregroundMark x1="38040" y1="15488" x2="38040" y2="15488"/>
                        <a14:backgroundMark x1="40262" y1="60523" x2="37066" y2="60633"/>
                        <a14:backgroundMark x1="50974" y1="58927" x2="51863" y2="59835"/>
                      </a14:backgroundRemoval>
                    </a14:imgEffect>
                  </a14:imgLayer>
                </a14:imgProps>
              </a:ext>
            </a:extLst>
          </a:blip>
          <a:srcRect l="29811" t="13537" r="43961" b="37526"/>
          <a:stretch/>
        </p:blipFill>
        <p:spPr>
          <a:xfrm>
            <a:off x="10875283" y="3306238"/>
            <a:ext cx="664999" cy="954484"/>
          </a:xfrm>
          <a:prstGeom prst="rect">
            <a:avLst/>
          </a:prstGeom>
        </p:spPr>
      </p:pic>
      <p:pic>
        <p:nvPicPr>
          <p:cNvPr id="6" name="Picture 5" descr="A diagram of a plant life cycle&#10;&#10;Description automatically generated">
            <a:extLst>
              <a:ext uri="{FF2B5EF4-FFF2-40B4-BE49-F238E27FC236}">
                <a16:creationId xmlns:a16="http://schemas.microsoft.com/office/drawing/2014/main" id="{2B2A1AD0-D619-867D-B05F-9E4152DE2DC0}"/>
              </a:ext>
            </a:extLst>
          </p:cNvPr>
          <p:cNvPicPr>
            <a:picLocks noChangeAspect="1"/>
          </p:cNvPicPr>
          <p:nvPr/>
        </p:nvPicPr>
        <p:blipFill rotWithShape="1">
          <a:blip r:embed="rId26">
            <a:grayscl/>
            <a:extLst>
              <a:ext uri="{BEBA8EAE-BF5A-486C-A8C5-ECC9F3942E4B}">
                <a14:imgProps xmlns:a14="http://schemas.microsoft.com/office/drawing/2010/main">
                  <a14:imgLayer r:embed="rId27">
                    <a14:imgEffect>
                      <a14:backgroundRemoval t="5447" b="49133" l="80991" r="97989">
                        <a14:foregroundMark x1="80991" y1="12875" x2="81414" y2="15873"/>
                        <a14:foregroundMark x1="92358" y1="13315" x2="95025" y2="13425"/>
                      </a14:backgroundRemoval>
                    </a14:imgEffect>
                  </a14:imgLayer>
                </a14:imgProps>
              </a:ext>
            </a:extLst>
          </a:blip>
          <a:srcRect l="80064" r="-1" b="45383"/>
          <a:stretch/>
        </p:blipFill>
        <p:spPr>
          <a:xfrm>
            <a:off x="10975499" y="3482796"/>
            <a:ext cx="484643" cy="1021375"/>
          </a:xfrm>
          <a:prstGeom prst="rect">
            <a:avLst/>
          </a:prstGeom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70BC0C8E-0F84-3984-F634-B2CE9AB20FFD}"/>
              </a:ext>
            </a:extLst>
          </p:cNvPr>
          <p:cNvSpPr/>
          <p:nvPr/>
        </p:nvSpPr>
        <p:spPr>
          <a:xfrm>
            <a:off x="7810349" y="4050158"/>
            <a:ext cx="561711" cy="1132249"/>
          </a:xfrm>
          <a:prstGeom prst="rightBrace">
            <a:avLst>
              <a:gd name="adj1" fmla="val 49030"/>
              <a:gd name="adj2" fmla="val 51352"/>
            </a:avLst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16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riangle 14">
            <a:extLst>
              <a:ext uri="{FF2B5EF4-FFF2-40B4-BE49-F238E27FC236}">
                <a16:creationId xmlns:a16="http://schemas.microsoft.com/office/drawing/2014/main" id="{DD6B27D6-69AE-B256-C06F-31BDDBD075F2}"/>
              </a:ext>
            </a:extLst>
          </p:cNvPr>
          <p:cNvSpPr/>
          <p:nvPr/>
        </p:nvSpPr>
        <p:spPr>
          <a:xfrm rot="10800000">
            <a:off x="5347382" y="4377185"/>
            <a:ext cx="3146911" cy="790559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6">
                  <a:lumMod val="20000"/>
                  <a:lumOff val="80000"/>
                </a:schemeClr>
              </a:gs>
              <a:gs pos="100000">
                <a:srgbClr val="009F73"/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6F2DE9E9-3222-DD02-CF3F-10593F2728E4}"/>
              </a:ext>
            </a:extLst>
          </p:cNvPr>
          <p:cNvSpPr/>
          <p:nvPr/>
        </p:nvSpPr>
        <p:spPr>
          <a:xfrm flipV="1">
            <a:off x="2200472" y="4377186"/>
            <a:ext cx="3146911" cy="79056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rgbClr val="E6A000"/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555309-FD35-1CC7-B6F4-30681A30923B}"/>
              </a:ext>
            </a:extLst>
          </p:cNvPr>
          <p:cNvSpPr txBox="1"/>
          <p:nvPr/>
        </p:nvSpPr>
        <p:spPr>
          <a:xfrm>
            <a:off x="2200471" y="4317813"/>
            <a:ext cx="3069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Negative (-)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FE8CD7-BA71-67EA-3A3C-9632BE20B8EA}"/>
              </a:ext>
            </a:extLst>
          </p:cNvPr>
          <p:cNvSpPr txBox="1"/>
          <p:nvPr/>
        </p:nvSpPr>
        <p:spPr>
          <a:xfrm>
            <a:off x="7180764" y="4317814"/>
            <a:ext cx="3745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Positive</a:t>
            </a:r>
            <a:r>
              <a:rPr lang="en-US" sz="2000" dirty="0">
                <a:solidFill>
                  <a:schemeClr val="tx1"/>
                </a:solidFill>
              </a:rPr>
              <a:t> (+)</a:t>
            </a:r>
            <a:endParaRPr lang="en-US" sz="1600" dirty="0">
              <a:solidFill>
                <a:schemeClr val="tx1"/>
              </a:solidFill>
            </a:endParaRP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0339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0EE3B45-E28D-AD7F-3C5B-5FE8F9D542C3}"/>
              </a:ext>
            </a:extLst>
          </p:cNvPr>
          <p:cNvGrpSpPr/>
          <p:nvPr/>
        </p:nvGrpSpPr>
        <p:grpSpPr>
          <a:xfrm>
            <a:off x="1478067" y="1535253"/>
            <a:ext cx="8225037" cy="919724"/>
            <a:chOff x="1478068" y="1525837"/>
            <a:chExt cx="4974633" cy="841775"/>
          </a:xfrm>
        </p:grpSpPr>
        <p:sp>
          <p:nvSpPr>
            <p:cNvPr id="4" name="Triangle 3">
              <a:extLst>
                <a:ext uri="{FF2B5EF4-FFF2-40B4-BE49-F238E27FC236}">
                  <a16:creationId xmlns:a16="http://schemas.microsoft.com/office/drawing/2014/main" id="{7487D961-D2CF-D6A3-5FDB-E22993131E6A}"/>
                </a:ext>
              </a:extLst>
            </p:cNvPr>
            <p:cNvSpPr/>
            <p:nvPr/>
          </p:nvSpPr>
          <p:spPr>
            <a:xfrm>
              <a:off x="1478070" y="1525838"/>
              <a:ext cx="3842075" cy="690889"/>
            </a:xfrm>
            <a:prstGeom prst="triangle">
              <a:avLst>
                <a:gd name="adj" fmla="val 0"/>
              </a:avLst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rgbClr val="E6A000"/>
                </a:gs>
              </a:gsLst>
              <a:lin ang="1080000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3DF14EF0-002D-675E-85B7-42D6C69C90BF}"/>
                </a:ext>
              </a:extLst>
            </p:cNvPr>
            <p:cNvSpPr/>
            <p:nvPr/>
          </p:nvSpPr>
          <p:spPr>
            <a:xfrm rot="10800000">
              <a:off x="1478069" y="1525838"/>
              <a:ext cx="3842075" cy="690889"/>
            </a:xfrm>
            <a:prstGeom prst="triangle">
              <a:avLst>
                <a:gd name="adj" fmla="val 0"/>
              </a:avLst>
            </a:prstGeom>
            <a:gradFill flip="none" rotWithShape="1">
              <a:gsLst>
                <a:gs pos="0">
                  <a:schemeClr val="accent6">
                    <a:lumMod val="20000"/>
                    <a:lumOff val="80000"/>
                  </a:schemeClr>
                </a:gs>
                <a:gs pos="100000">
                  <a:srgbClr val="009F73"/>
                </a:gs>
              </a:gsLst>
              <a:lin ang="1080000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25FE922-EA05-6864-C751-38C382A86884}"/>
                </a:ext>
              </a:extLst>
            </p:cNvPr>
            <p:cNvSpPr txBox="1"/>
            <p:nvPr/>
          </p:nvSpPr>
          <p:spPr>
            <a:xfrm>
              <a:off x="4187586" y="1525837"/>
              <a:ext cx="2265115" cy="53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tx1"/>
                  </a:solidFill>
                </a:rPr>
                <a:t>Positive (+)</a:t>
              </a:r>
              <a:endParaRPr lang="en-US" sz="2000" dirty="0">
                <a:solidFill>
                  <a:schemeClr val="tx1"/>
                </a:solidFill>
              </a:endParaRPr>
            </a:p>
            <a:p>
              <a:endParaRPr lang="en-US" sz="2000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B8B6DE7-BCEB-AEAA-9397-6C4116FBE0D3}"/>
                </a:ext>
              </a:extLst>
            </p:cNvPr>
            <p:cNvSpPr txBox="1"/>
            <p:nvPr/>
          </p:nvSpPr>
          <p:spPr>
            <a:xfrm>
              <a:off x="1478068" y="1753611"/>
              <a:ext cx="2092369" cy="6140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tx1"/>
                  </a:solidFill>
                </a:rPr>
                <a:t>Negative (-)</a:t>
              </a:r>
            </a:p>
            <a:p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25700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2344</TotalTime>
  <Words>105</Words>
  <Application>Microsoft Macintosh PowerPoint</Application>
  <PresentationFormat>Widescreen</PresentationFormat>
  <Paragraphs>27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Lisa Buche</dc:creator>
  <cp:lastModifiedBy>Lisa Buche</cp:lastModifiedBy>
  <cp:revision>21</cp:revision>
  <dcterms:created xsi:type="dcterms:W3CDTF">2023-07-28T02:17:57Z</dcterms:created>
  <dcterms:modified xsi:type="dcterms:W3CDTF">2024-07-02T02:30:48Z</dcterms:modified>
</cp:coreProperties>
</file>

<file path=docProps/thumbnail.jpeg>
</file>